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.svg" ContentType="image/svg+xml"/>
  <Override PartName="/ppt/media/image2.svg" ContentType="image/svg+xml"/>
  <Override PartName="/ppt/media/image3.svg" ContentType="image/svg+xml"/>
  <Override PartName="/ppt/media/image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59" r:id="rId3"/>
    <p:sldId id="271" r:id="rId5"/>
    <p:sldId id="270" r:id="rId6"/>
    <p:sldId id="268" r:id="rId7"/>
    <p:sldId id="280" r:id="rId8"/>
    <p:sldId id="269" r:id="rId9"/>
    <p:sldId id="279" r:id="rId10"/>
  </p:sldIdLst>
  <p:sldSz cx="12192000" cy="6858000"/>
  <p:notesSz cx="6858000" cy="9144000"/>
  <p:embeddedFontLst>
    <p:embeddedFont>
      <p:font typeface="Gilroy Heavy" panose="00000A00000000000000" pitchFamily="2" charset="-52"/>
      <p:bold r:id="rId14"/>
    </p:embeddedFont>
    <p:embeddedFont>
      <p:font typeface="Gilroy SemiBold" panose="00000700000000000000" pitchFamily="2" charset="-52"/>
      <p:bold r:id="rId15"/>
    </p:embeddedFont>
    <p:embeddedFont>
      <p:font typeface="Gilroy Heavy" panose="00000A00000000000000" charset="0"/>
      <p:bold r:id="rId16"/>
    </p:embeddedFont>
    <p:embeddedFont>
      <p:font typeface="Gilroy SemiBold" panose="00000700000000000000" charset="0"/>
      <p:bold r:id="rId17"/>
    </p:embeddedFont>
    <p:embeddedFont>
      <p:font typeface="Calibri" panose="020F0502020204030204"/>
      <p:regular r:id="rId18"/>
      <p:bold r:id="rId19"/>
      <p:italic r:id="rId20"/>
      <p:boldItalic r:id="rId21"/>
    </p:embeddedFont>
    <p:embeddedFont>
      <p:font typeface="Gisha" panose="020B0502040204020203" pitchFamily="34" charset="-79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49E7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3" autoAdjust="0"/>
    <p:restoredTop sz="80000" autoAdjust="0"/>
  </p:normalViewPr>
  <p:slideViewPr>
    <p:cSldViewPr snapToGrid="0">
      <p:cViewPr varScale="1">
        <p:scale>
          <a:sx n="91" d="100"/>
          <a:sy n="91" d="100"/>
        </p:scale>
        <p:origin x="13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9.fntdata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.svg>
</file>

<file path=ppt/media/image3.png>
</file>

<file path=ppt/media/image3.sv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11B7F2-9C2D-4721-8652-7CA7CB48A086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6F681F-1322-4D7A-B795-A2E71CD3BED5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Привіт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! Ми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раді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вітати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тебе на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нашому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хакатоні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!</a:t>
            </a:r>
            <a:endParaRPr lang="ru-RU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Ми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хочемо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висловити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подяку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за те,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що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ти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приєднався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до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нашої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команди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учасників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. Ми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доклали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багато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зусиль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щоб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зробити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цей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хакатон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цікавим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для тебе, тому ми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сподіваємось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що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ти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повністю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насолодишся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ним.</a:t>
            </a:r>
            <a:endParaRPr lang="ru-RU" b="0" i="0" dirty="0">
              <a:solidFill>
                <a:srgbClr val="D1D5DB"/>
              </a:solidFill>
              <a:effectLst/>
              <a:latin typeface="Söhne"/>
            </a:endParaRPr>
          </a:p>
          <a:p>
            <a:br>
              <a:rPr lang="ru-RU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681F-1322-4D7A-B795-A2E71CD3BED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681F-1322-4D7A-B795-A2E71CD3BED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681F-1322-4D7A-B795-A2E71CD3BED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681F-1322-4D7A-B795-A2E71CD3BED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681F-1322-4D7A-B795-A2E71CD3BED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681F-1322-4D7A-B795-A2E71CD3BED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uk-UA" b="0" i="0" dirty="0">
                <a:solidFill>
                  <a:srgbClr val="D1D5DB"/>
                </a:solidFill>
                <a:effectLst/>
                <a:latin typeface="Söhne"/>
              </a:rPr>
              <a:t>До зустрічі! Якщо маєш питання – звертайся до організаторів.</a:t>
            </a:r>
            <a:br>
              <a:rPr lang="ru-RU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F681F-1322-4D7A-B795-A2E71CD3BED5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sv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sv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sv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sv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524000" y="2540699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 spc="800" baseline="0">
                <a:solidFill>
                  <a:schemeClr val="bg1"/>
                </a:solidFill>
                <a:latin typeface="Gilroy Heavy" panose="00000A00000000000000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936712"/>
            <a:ext cx="9144000" cy="4704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Gilroy SemiBold" panose="00000700000000000000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небо, синий&#10;&#10;Автоматически созданное описание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838200" y="499872"/>
            <a:ext cx="7772400" cy="245465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lang="en-US" sz="3600" kern="1200" spc="600" baseline="0" dirty="0">
                <a:solidFill>
                  <a:schemeClr val="bg1"/>
                </a:solidFill>
                <a:latin typeface="Gilroy Heavy" panose="00000A00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/>
              <a:t>ОБРАЗЕЦ</a:t>
            </a:r>
            <a:br>
              <a:rPr lang="en-US" dirty="0"/>
            </a:br>
            <a:r>
              <a:rPr lang="ru-RU" dirty="0"/>
              <a:t>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3145536"/>
            <a:ext cx="7772400" cy="225958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  <a:latin typeface="Gilroy SemiBold" panose="00000700000000000000" pitchFamily="2" charset="-52"/>
              </a:defRPr>
            </a:lvl1pPr>
            <a:lvl2pPr>
              <a:defRPr sz="1800">
                <a:solidFill>
                  <a:schemeClr val="bg1"/>
                </a:solidFill>
                <a:latin typeface="Gilroy SemiBold" panose="00000700000000000000" pitchFamily="2" charset="-52"/>
              </a:defRPr>
            </a:lvl2pPr>
            <a:lvl3pPr>
              <a:defRPr sz="1600">
                <a:solidFill>
                  <a:schemeClr val="bg1"/>
                </a:solidFill>
                <a:latin typeface="Gilroy SemiBold" panose="00000700000000000000" pitchFamily="2" charset="-52"/>
              </a:defRPr>
            </a:lvl3pPr>
            <a:lvl4pPr>
              <a:defRPr sz="1400">
                <a:solidFill>
                  <a:schemeClr val="bg1"/>
                </a:solidFill>
                <a:latin typeface="Gilroy SemiBold" panose="00000700000000000000" pitchFamily="2" charset="-52"/>
              </a:defRPr>
            </a:lvl4pPr>
            <a:lvl5pPr>
              <a:defRPr sz="1400">
                <a:solidFill>
                  <a:schemeClr val="bg1"/>
                </a:solidFill>
                <a:latin typeface="Gilroy SemiBold" panose="00000700000000000000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7595" y="5613419"/>
            <a:ext cx="4423093" cy="6729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524000" y="2540699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 spc="800" baseline="0">
                <a:solidFill>
                  <a:schemeClr val="bg1"/>
                </a:solidFill>
                <a:latin typeface="Gilroy Heavy" panose="00000A00000000000000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936712"/>
            <a:ext cx="9144000" cy="4704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Gilroy SemiBold" panose="00000700000000000000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524000" y="2540699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 spc="800" baseline="0">
                <a:solidFill>
                  <a:schemeClr val="bg1"/>
                </a:solidFill>
                <a:latin typeface="Gilroy Heavy" panose="00000A00000000000000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936712"/>
            <a:ext cx="9144000" cy="4704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Gilroy SemiBold" panose="00000700000000000000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524000" y="2540699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 spc="800" baseline="0">
                <a:solidFill>
                  <a:schemeClr val="bg1"/>
                </a:solidFill>
                <a:latin typeface="Gilroy Heavy" panose="00000A00000000000000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936712"/>
            <a:ext cx="9144000" cy="4704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Gilroy SemiBold" panose="00000700000000000000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&#10;&#10;Автоматически созданное описание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524000" y="2540699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 spc="800" baseline="0">
                <a:solidFill>
                  <a:schemeClr val="bg1"/>
                </a:solidFill>
                <a:latin typeface="Gilroy Heavy" panose="00000A00000000000000" pitchFamily="2" charset="-52"/>
              </a:defRPr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524000" y="4936712"/>
            <a:ext cx="9144000" cy="47040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Gilroy SemiBold" panose="00000700000000000000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838200" y="499872"/>
            <a:ext cx="7772400" cy="245465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lang="en-US" sz="3600" kern="1200" spc="600" baseline="0" dirty="0">
                <a:solidFill>
                  <a:schemeClr val="bg1"/>
                </a:solidFill>
                <a:latin typeface="Gilroy Heavy" panose="00000A00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/>
              <a:t>ОБРАЗЕЦ</a:t>
            </a:r>
            <a:br>
              <a:rPr lang="en-US" dirty="0"/>
            </a:br>
            <a:r>
              <a:rPr lang="ru-RU" dirty="0"/>
              <a:t>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3145536"/>
            <a:ext cx="7772400" cy="303142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  <a:latin typeface="Gilroy SemiBold" panose="00000700000000000000" pitchFamily="2" charset="-52"/>
              </a:defRPr>
            </a:lvl1pPr>
            <a:lvl2pPr>
              <a:defRPr sz="1800">
                <a:solidFill>
                  <a:schemeClr val="bg1"/>
                </a:solidFill>
                <a:latin typeface="Gilroy SemiBold" panose="00000700000000000000" pitchFamily="2" charset="-52"/>
              </a:defRPr>
            </a:lvl2pPr>
            <a:lvl3pPr>
              <a:defRPr sz="1600">
                <a:solidFill>
                  <a:schemeClr val="bg1"/>
                </a:solidFill>
                <a:latin typeface="Gilroy SemiBold" panose="00000700000000000000" pitchFamily="2" charset="-52"/>
              </a:defRPr>
            </a:lvl3pPr>
            <a:lvl4pPr>
              <a:defRPr sz="1400">
                <a:solidFill>
                  <a:schemeClr val="bg1"/>
                </a:solidFill>
                <a:latin typeface="Gilroy SemiBold" panose="00000700000000000000" pitchFamily="2" charset="-52"/>
              </a:defRPr>
            </a:lvl4pPr>
            <a:lvl5pPr>
              <a:defRPr sz="1400">
                <a:solidFill>
                  <a:schemeClr val="bg1"/>
                </a:solidFill>
                <a:latin typeface="Gilroy SemiBold" panose="00000700000000000000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Изображение выглядит как текст, синий&#10;&#10;Автоматически созданное описание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838200" y="499872"/>
            <a:ext cx="7772400" cy="245465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lang="en-US" sz="3600" kern="1200" spc="600" baseline="0" dirty="0">
                <a:solidFill>
                  <a:schemeClr val="bg1"/>
                </a:solidFill>
                <a:latin typeface="Gilroy Heavy" panose="00000A00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/>
              <a:t>ОБРАЗЕЦ</a:t>
            </a:r>
            <a:br>
              <a:rPr lang="en-US" dirty="0"/>
            </a:br>
            <a:r>
              <a:rPr lang="ru-RU" dirty="0"/>
              <a:t>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3145536"/>
            <a:ext cx="7772400" cy="225958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  <a:latin typeface="Gilroy SemiBold" panose="00000700000000000000" pitchFamily="2" charset="-52"/>
              </a:defRPr>
            </a:lvl1pPr>
            <a:lvl2pPr>
              <a:defRPr sz="1800">
                <a:solidFill>
                  <a:schemeClr val="bg1"/>
                </a:solidFill>
                <a:latin typeface="Gilroy SemiBold" panose="00000700000000000000" pitchFamily="2" charset="-52"/>
              </a:defRPr>
            </a:lvl2pPr>
            <a:lvl3pPr>
              <a:defRPr sz="1600">
                <a:solidFill>
                  <a:schemeClr val="bg1"/>
                </a:solidFill>
                <a:latin typeface="Gilroy SemiBold" panose="00000700000000000000" pitchFamily="2" charset="-52"/>
              </a:defRPr>
            </a:lvl3pPr>
            <a:lvl4pPr>
              <a:defRPr sz="1400">
                <a:solidFill>
                  <a:schemeClr val="bg1"/>
                </a:solidFill>
                <a:latin typeface="Gilroy SemiBold" panose="00000700000000000000" pitchFamily="2" charset="-52"/>
              </a:defRPr>
            </a:lvl4pPr>
            <a:lvl5pPr>
              <a:defRPr sz="1400">
                <a:solidFill>
                  <a:schemeClr val="bg1"/>
                </a:solidFill>
                <a:latin typeface="Gilroy SemiBold" panose="00000700000000000000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200" y="5596128"/>
            <a:ext cx="4375912" cy="67879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 descr="Изображение выглядит как синий&#10;&#10;Автоматически созданное описание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синий&#10;&#10;Автоматически созданное описание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200" y="5609895"/>
            <a:ext cx="4982204" cy="67879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838200" y="499872"/>
            <a:ext cx="7772400" cy="245465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lang="en-US" sz="3600" kern="1200" spc="600" baseline="0" dirty="0">
                <a:solidFill>
                  <a:schemeClr val="bg1"/>
                </a:solidFill>
                <a:latin typeface="Gilroy Heavy" panose="00000A00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/>
              <a:t>ОБРАЗЕЦ</a:t>
            </a:r>
            <a:br>
              <a:rPr lang="en-US" dirty="0"/>
            </a:br>
            <a:r>
              <a:rPr lang="ru-RU" dirty="0"/>
              <a:t>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3145536"/>
            <a:ext cx="7772400" cy="225958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  <a:latin typeface="Gilroy SemiBold" panose="00000700000000000000" pitchFamily="2" charset="-52"/>
              </a:defRPr>
            </a:lvl1pPr>
            <a:lvl2pPr>
              <a:defRPr sz="1800">
                <a:solidFill>
                  <a:schemeClr val="bg1"/>
                </a:solidFill>
                <a:latin typeface="Gilroy SemiBold" panose="00000700000000000000" pitchFamily="2" charset="-52"/>
              </a:defRPr>
            </a:lvl2pPr>
            <a:lvl3pPr>
              <a:defRPr sz="1600">
                <a:solidFill>
                  <a:schemeClr val="bg1"/>
                </a:solidFill>
                <a:latin typeface="Gilroy SemiBold" panose="00000700000000000000" pitchFamily="2" charset="-52"/>
              </a:defRPr>
            </a:lvl3pPr>
            <a:lvl4pPr>
              <a:defRPr sz="1400">
                <a:solidFill>
                  <a:schemeClr val="bg1"/>
                </a:solidFill>
                <a:latin typeface="Gilroy SemiBold" panose="00000700000000000000" pitchFamily="2" charset="-52"/>
              </a:defRPr>
            </a:lvl4pPr>
            <a:lvl5pPr>
              <a:defRPr sz="1400">
                <a:solidFill>
                  <a:schemeClr val="bg1"/>
                </a:solidFill>
                <a:latin typeface="Gilroy SemiBold" panose="00000700000000000000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Изображение выглядит как синий&#10;&#10;Автоматически созданное описание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838200" y="499872"/>
            <a:ext cx="7772400" cy="245465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lang="en-US" sz="3600" kern="1200" spc="600" baseline="0" dirty="0">
                <a:solidFill>
                  <a:schemeClr val="bg1"/>
                </a:solidFill>
                <a:latin typeface="Gilroy Heavy" panose="00000A00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/>
              <a:t>ОБРАЗЕЦ</a:t>
            </a:r>
            <a:br>
              <a:rPr lang="en-US" dirty="0"/>
            </a:br>
            <a:r>
              <a:rPr lang="ru-RU" dirty="0"/>
              <a:t>ЗАГОЛОВКА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3145536"/>
            <a:ext cx="7772400" cy="225958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  <a:latin typeface="Gilroy SemiBold" panose="00000700000000000000" pitchFamily="2" charset="-52"/>
              </a:defRPr>
            </a:lvl1pPr>
            <a:lvl2pPr>
              <a:defRPr sz="1800">
                <a:solidFill>
                  <a:schemeClr val="bg1"/>
                </a:solidFill>
                <a:latin typeface="Gilroy SemiBold" panose="00000700000000000000" pitchFamily="2" charset="-52"/>
              </a:defRPr>
            </a:lvl2pPr>
            <a:lvl3pPr>
              <a:defRPr sz="1600">
                <a:solidFill>
                  <a:schemeClr val="bg1"/>
                </a:solidFill>
                <a:latin typeface="Gilroy SemiBold" panose="00000700000000000000" pitchFamily="2" charset="-52"/>
              </a:defRPr>
            </a:lvl3pPr>
            <a:lvl4pPr>
              <a:defRPr sz="1400">
                <a:solidFill>
                  <a:schemeClr val="bg1"/>
                </a:solidFill>
                <a:latin typeface="Gilroy SemiBold" panose="00000700000000000000" pitchFamily="2" charset="-52"/>
              </a:defRPr>
            </a:lvl4pPr>
            <a:lvl5pPr>
              <a:defRPr sz="1400">
                <a:solidFill>
                  <a:schemeClr val="bg1"/>
                </a:solidFill>
                <a:latin typeface="Gilroy SemiBold" panose="00000700000000000000" pitchFamily="2" charset="-52"/>
              </a:defRPr>
            </a:lvl5pPr>
          </a:lstStyle>
          <a:p>
            <a:pPr lvl="0"/>
            <a:r>
              <a:rPr lang="ru-RU" dirty="0"/>
              <a:t>Образец текста</a:t>
            </a:r>
            <a:endParaRPr lang="ru-RU" dirty="0"/>
          </a:p>
          <a:p>
            <a:pPr lvl="1"/>
            <a:r>
              <a:rPr lang="ru-RU" dirty="0"/>
              <a:t>Второй уровень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  <a:endParaRPr lang="ru-RU" dirty="0"/>
          </a:p>
          <a:p>
            <a:pPr lvl="3"/>
            <a:r>
              <a:rPr lang="ru-RU" dirty="0"/>
              <a:t>Четвертый уровень</a:t>
            </a:r>
            <a:endParaRPr lang="ru-RU" dirty="0"/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200" y="5615432"/>
            <a:ext cx="4117974" cy="6732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6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Заголовок 1"/>
          <p:cNvSpPr txBox="1"/>
          <p:nvPr userDrawn="1"/>
        </p:nvSpPr>
        <p:spPr>
          <a:xfrm>
            <a:off x="838200" y="499872"/>
            <a:ext cx="7772400" cy="2454656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kern="1200" spc="600" baseline="0" dirty="0">
                <a:solidFill>
                  <a:schemeClr val="bg1"/>
                </a:solidFill>
                <a:latin typeface="Gilroy Heavy" panose="00000A00000000000000" pitchFamily="2" charset="-52"/>
                <a:ea typeface="+mj-ea"/>
                <a:cs typeface="+mj-cs"/>
              </a:defRPr>
            </a:lvl1pPr>
          </a:lstStyle>
          <a:p>
            <a:r>
              <a:rPr lang="ru-RU" dirty="0"/>
              <a:t>ОБРАЗЕЦ</a:t>
            </a:r>
            <a:br>
              <a:rPr lang="ru-RU" dirty="0"/>
            </a:br>
            <a:r>
              <a:rPr lang="ru-RU" dirty="0"/>
              <a:t>ЗАГОЛОВКА</a:t>
            </a:r>
            <a:endParaRPr lang="ru-RU" dirty="0"/>
          </a:p>
        </p:txBody>
      </p:sp>
      <p:sp>
        <p:nvSpPr>
          <p:cNvPr id="9" name="Объект 2"/>
          <p:cNvSpPr txBox="1"/>
          <p:nvPr userDrawn="1"/>
        </p:nvSpPr>
        <p:spPr>
          <a:xfrm>
            <a:off x="838200" y="3145536"/>
            <a:ext cx="7772400" cy="303142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Gilroy SemiBold" panose="00000700000000000000" pitchFamily="2" charset="-52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Gilroy SemiBold" panose="00000700000000000000" pitchFamily="2" charset="-52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Gilroy SemiBold" panose="00000700000000000000" pitchFamily="2" charset="-52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Gilroy SemiBold" panose="00000700000000000000" pitchFamily="2" charset="-52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Gilroy SemiBold" panose="00000700000000000000" pitchFamily="2" charset="-52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.xml"/><Relationship Id="rId8" Type="http://schemas.openxmlformats.org/officeDocument/2006/relationships/image" Target="../media/image18.png"/><Relationship Id="rId7" Type="http://schemas.microsoft.com/office/2007/relationships/media" Target="../media/media2.mp4"/><Relationship Id="rId6" Type="http://schemas.openxmlformats.org/officeDocument/2006/relationships/video" Target="../media/media2.mp4"/><Relationship Id="rId5" Type="http://schemas.openxmlformats.org/officeDocument/2006/relationships/image" Target="../media/image17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16.png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Gilroy Heavy" panose="00000A00000000000000" charset="0"/>
              </a:rPr>
              <a:t>SPF 2023 Team</a:t>
            </a:r>
            <a:endParaRPr lang="en-US" dirty="0">
              <a:latin typeface="Gilroy Heavy" panose="00000A0000000000000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US" dirty="0">
                <a:sym typeface="+mn-ea"/>
              </a:rPr>
              <a:t>Army </a:t>
            </a:r>
            <a:r>
              <a:rPr lang="en-US" dirty="0" err="1">
                <a:sym typeface="+mn-ea"/>
              </a:rPr>
              <a:t>MedInfo</a:t>
            </a:r>
            <a:r>
              <a:rPr lang="en-US" dirty="0">
                <a:sym typeface="+mn-ea"/>
              </a:rPr>
              <a:t> system</a:t>
            </a:r>
            <a:endParaRPr lang="en-US" dirty="0">
              <a:latin typeface="Gilroy SemiBold" panose="00000700000000000000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chemeClr val="accent5">
              <a:lumMod val="7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uk-UA" kern="1200" dirty="0">
                <a:solidFill>
                  <a:srgbClr val="3F3F3F"/>
                </a:solidFill>
                <a:latin typeface="Gilroy Heavy" panose="00000A00000000000000" charset="0"/>
              </a:rPr>
              <a:t>Опис рішення</a:t>
            </a:r>
            <a:endParaRPr lang="en-US" kern="1200" dirty="0">
              <a:solidFill>
                <a:srgbClr val="3F3F3F"/>
              </a:solidFill>
              <a:latin typeface="Gilroy Heavy" panose="00000A00000000000000" charset="0"/>
            </a:endParaRPr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1160145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Объект 2"/>
          <p:cNvSpPr txBox="1"/>
          <p:nvPr/>
        </p:nvSpPr>
        <p:spPr>
          <a:xfrm>
            <a:off x="1386840" y="2998470"/>
            <a:ext cx="9645015" cy="29597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Gilroy SemiBold" panose="00000700000000000000" pitchFamily="2" charset="-52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Gilroy SemiBold" panose="00000700000000000000" pitchFamily="2" charset="-52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Gilroy SemiBold" panose="00000700000000000000" pitchFamily="2" charset="-52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Gilroy SemiBold" panose="00000700000000000000" pitchFamily="2" charset="-52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Gilroy SemiBold" panose="00000700000000000000" pitchFamily="2" charset="-52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uk-UA" dirty="0">
                <a:solidFill>
                  <a:schemeClr val="tx1"/>
                </a:solidFill>
                <a:latin typeface="Gilroy SemiBold" panose="00000700000000000000" charset="0"/>
              </a:rPr>
              <a:t>Є три стадії на яких відбувається прийом поранених бійців. На кожній з яких є можливість редагувати та додавати стан здоров’я бійця. Лікарі можуть писати свої нотатки та писати відгук для лікарів, щоб той на майбутнє знав як краще робити.</a:t>
            </a:r>
            <a:endParaRPr lang="uk-UA" dirty="0">
              <a:solidFill>
                <a:schemeClr val="tx1"/>
              </a:solidFill>
              <a:latin typeface="Gilroy SemiBold" panose="00000700000000000000" charset="0"/>
            </a:endParaRPr>
          </a:p>
          <a:p>
            <a:pPr marL="0" indent="0">
              <a:buNone/>
            </a:pPr>
            <a:r>
              <a:rPr lang="uk-UA" altLang="en-US" dirty="0">
                <a:solidFill>
                  <a:schemeClr val="tx1"/>
                </a:solidFill>
                <a:latin typeface="Gilroy SemiBold" panose="00000700000000000000" charset="0"/>
              </a:rPr>
              <a:t>Лікар має бути зареєстрованим у системі та маючи свій унікальний логін та пароль він редагує дані про стан бійця для подальшого лікування.</a:t>
            </a:r>
            <a:endParaRPr lang="uk-UA" altLang="en-US" dirty="0">
              <a:solidFill>
                <a:schemeClr val="tx1"/>
              </a:solidFill>
              <a:latin typeface="Gilroy SemiBold" panose="00000700000000000000" charset="0"/>
            </a:endParaRPr>
          </a:p>
          <a:p>
            <a:pPr marL="0" indent="0">
              <a:buNone/>
            </a:pPr>
            <a:r>
              <a:rPr lang="uk-UA" altLang="en-US" dirty="0">
                <a:solidFill>
                  <a:schemeClr val="tx1"/>
                </a:solidFill>
                <a:latin typeface="Gilroy SemiBold" panose="00000700000000000000" charset="0"/>
              </a:rPr>
              <a:t>Головний лікар може додавати нових бійців то бази та переглядати стан усіх військових з різних підрозділів.</a:t>
            </a:r>
            <a:endParaRPr lang="uk-UA" altLang="en-US" dirty="0">
              <a:solidFill>
                <a:schemeClr val="tx1"/>
              </a:solidFill>
              <a:latin typeface="Gilroy SemiBold" panose="00000700000000000000" charset="0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blue&#10;&#10;Description automatically generated"/>
          <p:cNvPicPr>
            <a:picLocks noChangeAspect="1"/>
          </p:cNvPicPr>
          <p:nvPr/>
        </p:nvPicPr>
        <p:blipFill rotWithShape="1">
          <a:blip r:embed="rId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uk-UA" sz="5400" dirty="0">
                <a:solidFill>
                  <a:srgbClr val="FFFFFF"/>
                </a:solidFill>
                <a:latin typeface="Gilroy Heavy" panose="00000A00000000000000" charset="0"/>
              </a:rPr>
              <a:t>Ключові технології</a:t>
            </a:r>
            <a:endParaRPr lang="en-US" sz="5400" dirty="0">
              <a:solidFill>
                <a:srgbClr val="FFFFFF"/>
              </a:solidFill>
              <a:latin typeface="Gilroy Heavy" panose="00000A00000000000000" charset="0"/>
            </a:endParaRPr>
          </a:p>
        </p:txBody>
      </p:sp>
      <p:sp>
        <p:nvSpPr>
          <p:cNvPr id="12" name="sketchy line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004695"/>
            <a:ext cx="4986655" cy="4177030"/>
          </a:xfrm>
        </p:spPr>
        <p:txBody>
          <a:bodyPr>
            <a:normAutofit/>
          </a:bodyPr>
          <a:lstStyle/>
          <a:p>
            <a:pPr marL="0" indent="0">
              <a:buFont typeface="Gisha" panose="020B0502040204020203" pitchFamily="34" charset="-79"/>
              <a:buNone/>
            </a:pPr>
            <a:endParaRPr lang="en-US" altLang="uk-UA" sz="24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pPr marL="0" indent="0">
              <a:buFont typeface="Gisha" panose="020B0502040204020203" pitchFamily="34" charset="-79"/>
              <a:buNone/>
            </a:pPr>
            <a:endParaRPr lang="uk-UA" sz="24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endParaRPr lang="uk-UA" sz="24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endParaRPr lang="uk-UA" sz="2400" dirty="0">
              <a:solidFill>
                <a:srgbClr val="FFFFFF"/>
              </a:solidFill>
              <a:latin typeface="Gilroy SemiBold" panose="00000700000000000000" charset="0"/>
            </a:endParaRPr>
          </a:p>
        </p:txBody>
      </p:sp>
      <p:graphicFrame>
        <p:nvGraphicFramePr>
          <p:cNvPr id="7" name="Table 6"/>
          <p:cNvGraphicFramePr/>
          <p:nvPr/>
        </p:nvGraphicFramePr>
        <p:xfrm>
          <a:off x="1367155" y="2244725"/>
          <a:ext cx="853376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6565"/>
                <a:gridCol w="4266565"/>
              </a:tblGrid>
              <a:tr h="579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3200"/>
                        <a:t>Front-end</a:t>
                      </a:r>
                      <a:endParaRPr lang="en-US" sz="3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3200"/>
                        <a:t>Back-End</a:t>
                      </a:r>
                      <a:endParaRPr lang="en-US" sz="3200"/>
                    </a:p>
                  </a:txBody>
                  <a:tcPr>
                    <a:noFill/>
                  </a:tcPr>
                </a:tc>
              </a:tr>
              <a:tr h="381000">
                <a:tc>
                  <a:txBody>
                    <a:bodyPr/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en-US" altLang="uk-UA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React</a:t>
                      </a:r>
                      <a:endParaRPr lang="en-US" altLang="uk-UA" sz="2400" dirty="0">
                        <a:solidFill>
                          <a:srgbClr val="FFFFFF"/>
                        </a:solidFill>
                        <a:latin typeface="Gilroy SemiBold" panose="00000700000000000000" charset="0"/>
                      </a:endParaRPr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en-US" altLang="uk-UA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Material UI</a:t>
                      </a:r>
                      <a:endParaRPr lang="en-US" altLang="uk-UA" sz="2400" dirty="0">
                        <a:solidFill>
                          <a:srgbClr val="FFFFFF"/>
                        </a:solidFill>
                        <a:latin typeface="Gilroy SemiBold" panose="00000700000000000000" charset="0"/>
                      </a:endParaRPr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en-US" altLang="uk-UA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Redux toolkit</a:t>
                      </a:r>
                      <a:endParaRPr lang="en-US" altLang="uk-UA" sz="2400" dirty="0">
                        <a:solidFill>
                          <a:srgbClr val="FFFFFF"/>
                        </a:solidFill>
                        <a:latin typeface="Gilroy SemiBold" panose="00000700000000000000" charset="0"/>
                      </a:endParaRPr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en-US" altLang="uk-UA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JavaScript</a:t>
                      </a:r>
                      <a:endParaRPr lang="en-US" altLang="uk-UA" sz="2400" dirty="0">
                        <a:solidFill>
                          <a:srgbClr val="FFFFFF"/>
                        </a:solidFill>
                        <a:latin typeface="Gilroy SemiBold" panose="00000700000000000000" charset="0"/>
                      </a:endParaRPr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en-US" altLang="uk-UA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HTML&amp;CSS</a:t>
                      </a:r>
                      <a:endParaRPr lang="en-US" sz="2400"/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endParaRPr lang="en-US" sz="2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uk-UA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Spring Boot</a:t>
                      </a:r>
                      <a:endParaRPr lang="uk-UA" sz="2400" dirty="0">
                        <a:solidFill>
                          <a:srgbClr val="FFFFFF"/>
                        </a:solidFill>
                        <a:latin typeface="Gilroy SemiBold" panose="00000700000000000000" charset="0"/>
                      </a:endParaRPr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uk-UA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Data</a:t>
                      </a:r>
                      <a:endParaRPr lang="uk-UA" sz="2400" dirty="0">
                        <a:solidFill>
                          <a:srgbClr val="FFFFFF"/>
                        </a:solidFill>
                        <a:latin typeface="Gilroy SemiBold" panose="00000700000000000000" charset="0"/>
                      </a:endParaRPr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uk-UA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Security</a:t>
                      </a:r>
                      <a:endParaRPr lang="uk-UA" sz="2400" dirty="0">
                        <a:solidFill>
                          <a:srgbClr val="FFFFFF"/>
                        </a:solidFill>
                        <a:latin typeface="Gilroy SemiBold" panose="00000700000000000000" charset="0"/>
                      </a:endParaRPr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uk-UA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PostgreSQL</a:t>
                      </a:r>
                      <a:endParaRPr lang="uk-UA" sz="2400" dirty="0">
                        <a:solidFill>
                          <a:srgbClr val="FFFFFF"/>
                        </a:solidFill>
                        <a:latin typeface="Gilroy SemiBold" panose="00000700000000000000" charset="0"/>
                      </a:endParaRPr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uk-UA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Docker</a:t>
                      </a:r>
                      <a:endParaRPr lang="uk-UA" sz="2400" dirty="0">
                        <a:solidFill>
                          <a:srgbClr val="FFFFFF"/>
                        </a:solidFill>
                        <a:latin typeface="Gilroy SemiBold" panose="00000700000000000000" charset="0"/>
                      </a:endParaRPr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uk-UA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Azure</a:t>
                      </a:r>
                      <a:endParaRPr lang="uk-UA" sz="2400" dirty="0">
                        <a:solidFill>
                          <a:srgbClr val="FFFFFF"/>
                        </a:solidFill>
                        <a:latin typeface="Gilroy SemiBold" panose="00000700000000000000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blue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roy Heavy" panose="00000A00000000000000" charset="0"/>
              </a:rPr>
              <a:t>Visual demo</a:t>
            </a:r>
            <a:endParaRPr lang="en-US" dirty="0">
              <a:latin typeface="Gilroy Heavy" panose="00000A00000000000000" charset="0"/>
            </a:endParaRPr>
          </a:p>
        </p:txBody>
      </p:sp>
      <p:pic>
        <p:nvPicPr>
          <p:cNvPr id="3076" name="Picture 4" descr="What Are The Different Types Of Social Media? 10 Key Types | Indeed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33104"/>
            <a:ext cx="4668639" cy="2424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bandicam 2023-05-14 14-32-52-653">
            <a:hlinkClick r:id="" action="ppaction://media"/>
          </p:cNvPr>
          <p:cNvPicPr>
            <a:picLocks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015" y="347980"/>
            <a:ext cx="7457440" cy="3806825"/>
          </a:xfrm>
          <a:prstGeom prst="rect">
            <a:avLst/>
          </a:prstGeom>
        </p:spPr>
      </p:pic>
      <p:pic>
        <p:nvPicPr>
          <p:cNvPr id="8" name="bandicam 2023-05-14 14-36-16-137">
            <a:hlinkClick r:id="" action="ppaction://media"/>
          </p:cNvPr>
          <p:cNvPicPr/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087870" y="4154805"/>
            <a:ext cx="4780915" cy="23126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 vol="97000"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 fullScrn="0">
              <p:cMediaNode>
                <p:cTn id="3" fill="hold" display="1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lue&#10;&#10;Description automatically generated"/>
          <p:cNvPicPr>
            <a:picLocks noChangeAspect="1"/>
          </p:cNvPicPr>
          <p:nvPr/>
        </p:nvPicPr>
        <p:blipFill rotWithShape="1">
          <a:blip r:embed="rId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uk-UA" sz="5400" dirty="0">
                <a:solidFill>
                  <a:srgbClr val="FFFFFF"/>
                </a:solidFill>
                <a:latin typeface="Gilroy Heavy" panose="00000A00000000000000" charset="0"/>
              </a:rPr>
              <a:t>Ключові Показники</a:t>
            </a:r>
            <a:endParaRPr lang="en-US" sz="5400" dirty="0">
              <a:solidFill>
                <a:srgbClr val="FFFFFF"/>
              </a:solidFill>
              <a:latin typeface="Gilroy Heavy" panose="00000A00000000000000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 lnSpcReduction="10000"/>
          </a:bodyPr>
          <a:lstStyle/>
          <a:p>
            <a:pPr>
              <a:buFont typeface="Gisha" panose="020B0502040204020203" pitchFamily="34" charset="-79"/>
              <a:buChar char="♦"/>
            </a:pPr>
            <a:r>
              <a:rPr lang="uk-UA" sz="2200" dirty="0">
                <a:solidFill>
                  <a:srgbClr val="FFFFFF"/>
                </a:solidFill>
                <a:latin typeface="Gilroy SemiBold" panose="00000700000000000000" charset="0"/>
              </a:rPr>
              <a:t>Захист персональних даних</a:t>
            </a:r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pPr>
              <a:buFont typeface="Gisha" panose="020B0502040204020203" pitchFamily="34" charset="-79"/>
              <a:buChar char="♦"/>
            </a:pPr>
            <a:r>
              <a:rPr lang="uk-UA" sz="2200" dirty="0">
                <a:solidFill>
                  <a:srgbClr val="FFFFFF"/>
                </a:solidFill>
                <a:latin typeface="Gilroy SemiBold" panose="00000700000000000000" charset="0"/>
              </a:rPr>
              <a:t>Зручність використання</a:t>
            </a:r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pPr>
              <a:buFont typeface="Gisha" panose="020B0502040204020203" pitchFamily="34" charset="-79"/>
              <a:buChar char="♦"/>
            </a:pPr>
            <a:r>
              <a:rPr lang="uk-UA" sz="2200" dirty="0">
                <a:solidFill>
                  <a:srgbClr val="FFFFFF"/>
                </a:solidFill>
                <a:latin typeface="Gilroy SemiBold" panose="00000700000000000000" charset="0"/>
              </a:rPr>
              <a:t> Кожен лікар вносить персональні зміни</a:t>
            </a:r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pPr>
              <a:buFont typeface="Gisha" panose="020B0502040204020203" pitchFamily="34" charset="-79"/>
              <a:buChar char="♦"/>
            </a:pPr>
            <a:r>
              <a:rPr lang="uk-UA" sz="2200" dirty="0">
                <a:solidFill>
                  <a:srgbClr val="FFFFFF"/>
                </a:solidFill>
                <a:latin typeface="Gilroy SemiBold" panose="00000700000000000000" charset="0"/>
              </a:rPr>
              <a:t>Можливість дати відгук про роботу лікарям як працювали з пораненим раніше</a:t>
            </a:r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pPr>
              <a:buFont typeface="Gisha" panose="020B0502040204020203" pitchFamily="34" charset="-79"/>
              <a:buChar char="♦"/>
            </a:pPr>
            <a:r>
              <a:rPr lang="uk-UA" sz="2200" dirty="0">
                <a:solidFill>
                  <a:srgbClr val="FFFFFF"/>
                </a:solidFill>
                <a:latin typeface="Gilroy SemiBold" panose="00000700000000000000" charset="0"/>
              </a:rPr>
              <a:t>Швидкий доступ до важливої клінічної інформації</a:t>
            </a:r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pPr>
              <a:buFont typeface="Gisha" panose="020B0502040204020203" pitchFamily="34" charset="-79"/>
              <a:buChar char="♦"/>
            </a:pPr>
            <a:r>
              <a:rPr lang="uk-UA" altLang="en-US" sz="2200" dirty="0">
                <a:solidFill>
                  <a:srgbClr val="FFFFFF"/>
                </a:solidFill>
                <a:latin typeface="Gilroy SemiBold" panose="00000700000000000000" charset="0"/>
                <a:sym typeface="+mn-ea"/>
              </a:rPr>
              <a:t>Швидкість </a:t>
            </a:r>
            <a:r>
              <a:rPr lang="uk-UA" sz="2200" dirty="0">
                <a:solidFill>
                  <a:srgbClr val="FFFFFF"/>
                </a:solidFill>
                <a:latin typeface="Gilroy SemiBold" panose="00000700000000000000" charset="0"/>
              </a:rPr>
              <a:t>доставлення інформації до наступних приймалень</a:t>
            </a:r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pPr>
              <a:buFont typeface="Gisha" panose="020B0502040204020203" pitchFamily="34" charset="-79"/>
              <a:buChar char="♦"/>
            </a:pPr>
            <a:r>
              <a:rPr lang="uk-UA" sz="2200" dirty="0">
                <a:solidFill>
                  <a:srgbClr val="FFFFFF"/>
                </a:solidFill>
                <a:latin typeface="Gilroy SemiBold" panose="00000700000000000000" charset="0"/>
              </a:rPr>
              <a:t>Можливість переглядати інформацію про стан здоров’я кожного військовослужбовця</a:t>
            </a:r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pPr>
              <a:buFont typeface="Gisha" panose="020B0502040204020203" pitchFamily="34" charset="-79"/>
              <a:buChar char="♦"/>
            </a:pPr>
            <a:r>
              <a:rPr lang="uk-UA" sz="2200" dirty="0">
                <a:solidFill>
                  <a:srgbClr val="FFFFFF"/>
                </a:solidFill>
                <a:latin typeface="Gilroy SemiBold" panose="00000700000000000000" charset="0"/>
              </a:rPr>
              <a:t>Завантаження та друк інформації на місці</a:t>
            </a:r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pPr>
              <a:buFont typeface="Gisha" panose="020B0502040204020203" pitchFamily="34" charset="-79"/>
              <a:buChar char="♦"/>
            </a:pPr>
            <a:r>
              <a:rPr lang="uk-UA" sz="2200" dirty="0">
                <a:solidFill>
                  <a:srgbClr val="FFFFFF"/>
                </a:solidFill>
                <a:latin typeface="Gilroy SemiBold" panose="00000700000000000000" charset="0"/>
              </a:rPr>
              <a:t>Інтеграція для мобільних телефонів</a:t>
            </a:r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  <a:p>
            <a:endParaRPr lang="uk-UA" sz="2200" dirty="0">
              <a:solidFill>
                <a:srgbClr val="FFFFFF"/>
              </a:solidFill>
              <a:latin typeface="Gilroy SemiBold" panose="00000700000000000000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636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87388" y="181576"/>
            <a:ext cx="1182363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blue&#10;&#10;Description automatically generated"/>
          <p:cNvPicPr>
            <a:picLocks noChangeAspect="1"/>
          </p:cNvPicPr>
          <p:nvPr/>
        </p:nvPicPr>
        <p:blipFill rotWithShape="1">
          <a:blip r:embed="rId1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1"/>
          <a:stretch>
            <a:fillRect/>
          </a:stretch>
        </p:blipFill>
        <p:spPr>
          <a:xfrm>
            <a:off x="182245" y="182880"/>
            <a:ext cx="11823637" cy="649978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413385"/>
            <a:ext cx="10165080" cy="1202690"/>
          </a:xfrm>
        </p:spPr>
        <p:txBody>
          <a:bodyPr anchor="b">
            <a:normAutofit/>
          </a:bodyPr>
          <a:lstStyle/>
          <a:p>
            <a:r>
              <a:rPr lang="uk-UA" sz="4000" dirty="0">
                <a:solidFill>
                  <a:srgbClr val="FFFFFF"/>
                </a:solidFill>
                <a:latin typeface="Gilroy Heavy" panose="00000A00000000000000" charset="0"/>
              </a:rPr>
              <a:t>Команда</a:t>
            </a:r>
            <a:endParaRPr lang="en-US" sz="4000" dirty="0">
              <a:solidFill>
                <a:srgbClr val="FFFFFF"/>
              </a:solidFill>
              <a:latin typeface="Gilroy Heavy" panose="00000A00000000000000" charset="0"/>
            </a:endParaRPr>
          </a:p>
        </p:txBody>
      </p:sp>
      <p:graphicFrame>
        <p:nvGraphicFramePr>
          <p:cNvPr id="7" name="Content Placeholder 6"/>
          <p:cNvGraphicFramePr/>
          <p:nvPr>
            <p:ph idx="1"/>
          </p:nvPr>
        </p:nvGraphicFramePr>
        <p:xfrm>
          <a:off x="838200" y="1781810"/>
          <a:ext cx="8722360" cy="3896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1180"/>
                <a:gridCol w="4361180"/>
              </a:tblGrid>
              <a:tr h="579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3200"/>
                        <a:t>Front-end</a:t>
                      </a:r>
                      <a:endParaRPr lang="en-US" sz="32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3200"/>
                        <a:t>Back-End</a:t>
                      </a:r>
                      <a:endParaRPr lang="en-US" sz="3200"/>
                    </a:p>
                  </a:txBody>
                  <a:tcPr>
                    <a:noFill/>
                  </a:tcPr>
                </a:tc>
              </a:tr>
              <a:tr h="3317240">
                <a:tc>
                  <a:txBody>
                    <a:bodyPr/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uk-UA" altLang="en-US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Фороща Владислав</a:t>
                      </a:r>
                      <a:endParaRPr lang="uk-UA" altLang="en-US" sz="2400" dirty="0">
                        <a:solidFill>
                          <a:srgbClr val="FFFFFF"/>
                        </a:solidFill>
                        <a:latin typeface="Gilroy SemiBold" panose="00000700000000000000" charset="0"/>
                        <a:sym typeface="+mn-ea"/>
                      </a:endParaRPr>
                    </a:p>
                    <a:p>
                      <a:pPr indent="0" algn="l">
                        <a:buFont typeface="Gisha" panose="020B0502040204020203" pitchFamily="34" charset="-79"/>
                        <a:buNone/>
                      </a:pPr>
                      <a:r>
                        <a:rPr lang="uk-UA" altLang="en-US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https://t.me/Die_Macht</a:t>
                      </a:r>
                      <a:endParaRPr lang="uk-UA" altLang="en-US" sz="2400" dirty="0">
                        <a:solidFill>
                          <a:srgbClr val="FFFFFF"/>
                        </a:solidFill>
                        <a:latin typeface="Gilroy SemiBold" panose="00000700000000000000" charset="0"/>
                        <a:sym typeface="+mn-ea"/>
                      </a:endParaRPr>
                    </a:p>
                    <a:p>
                      <a:pPr indent="0" algn="l">
                        <a:buFont typeface="Gisha" panose="020B0502040204020203" pitchFamily="34" charset="-79"/>
                        <a:buNone/>
                      </a:pPr>
                      <a:endParaRPr lang="uk-UA" altLang="en-US" sz="2400" dirty="0">
                        <a:solidFill>
                          <a:schemeClr val="bg1"/>
                        </a:solidFill>
                        <a:latin typeface="Gilroy SemiBold" panose="00000700000000000000" charset="0"/>
                        <a:sym typeface="+mn-ea"/>
                      </a:endParaRPr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uk-UA" altLang="en-US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Кацубо Дмитро</a:t>
                      </a:r>
                      <a:endParaRPr lang="uk-UA" altLang="en-US" sz="2400" dirty="0">
                        <a:solidFill>
                          <a:srgbClr val="FFFFFF"/>
                        </a:solidFill>
                        <a:latin typeface="Gilroy SemiBold" panose="00000700000000000000" charset="0"/>
                        <a:sym typeface="+mn-ea"/>
                      </a:endParaRPr>
                    </a:p>
                    <a:p>
                      <a:pPr indent="0" algn="l">
                        <a:buFont typeface="Gisha" panose="020B0502040204020203" pitchFamily="34" charset="-79"/>
                        <a:buNone/>
                      </a:pPr>
                      <a:r>
                        <a:rPr lang="uk-UA" altLang="en-US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https://t.me/katsuboushi</a:t>
                      </a:r>
                      <a:endParaRPr lang="uk-UA" altLang="en-US" sz="24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uk-UA" altLang="en-US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Луцюк Дмитро</a:t>
                      </a:r>
                      <a:endParaRPr lang="uk-UA" altLang="en-US" sz="2400" dirty="0">
                        <a:solidFill>
                          <a:srgbClr val="FFFFFF"/>
                        </a:solidFill>
                        <a:latin typeface="Gilroy SemiBold" panose="00000700000000000000" charset="0"/>
                        <a:sym typeface="+mn-ea"/>
                      </a:endParaRPr>
                    </a:p>
                    <a:p>
                      <a:pPr indent="0" algn="l">
                        <a:buFont typeface="Gisha" panose="020B0502040204020203" pitchFamily="34" charset="-79"/>
                        <a:buNone/>
                      </a:pPr>
                      <a:r>
                        <a:rPr lang="uk-UA" altLang="en-US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https://t.me/DimaLutsyuk</a:t>
                      </a:r>
                      <a:endParaRPr lang="uk-UA" altLang="en-US" sz="2400" dirty="0">
                        <a:solidFill>
                          <a:srgbClr val="FFFFFF"/>
                        </a:solidFill>
                        <a:latin typeface="Gilroy SemiBold" panose="00000700000000000000" charset="0"/>
                        <a:sym typeface="+mn-ea"/>
                      </a:endParaRPr>
                    </a:p>
                    <a:p>
                      <a:pPr indent="0" algn="l">
                        <a:buFont typeface="Gisha" panose="020B0502040204020203" pitchFamily="34" charset="-79"/>
                        <a:buNone/>
                      </a:pPr>
                      <a:endParaRPr lang="uk-UA" altLang="en-US" sz="2400" dirty="0">
                        <a:solidFill>
                          <a:srgbClr val="FFFFFF"/>
                        </a:solidFill>
                        <a:latin typeface="Gilroy SemiBold" panose="00000700000000000000" charset="0"/>
                        <a:sym typeface="+mn-ea"/>
                      </a:endParaRPr>
                    </a:p>
                    <a:p>
                      <a:pPr algn="l">
                        <a:buFont typeface="Gisha" panose="020B0502040204020203" pitchFamily="34" charset="-79"/>
                        <a:buChar char="♦"/>
                      </a:pPr>
                      <a:r>
                        <a:rPr lang="uk-UA" altLang="en-US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Коваленко Богдан</a:t>
                      </a:r>
                      <a:endParaRPr lang="uk-UA" altLang="en-US" sz="2400" dirty="0">
                        <a:solidFill>
                          <a:srgbClr val="FFFFFF"/>
                        </a:solidFill>
                        <a:latin typeface="Gilroy SemiBold" panose="00000700000000000000" charset="0"/>
                        <a:sym typeface="+mn-ea"/>
                      </a:endParaRPr>
                    </a:p>
                    <a:p>
                      <a:pPr indent="0" algn="l">
                        <a:buFont typeface="Gisha" panose="020B0502040204020203" pitchFamily="34" charset="-79"/>
                        <a:buNone/>
                      </a:pPr>
                      <a:r>
                        <a:rPr lang="uk-UA" altLang="en-US" sz="2400" dirty="0">
                          <a:solidFill>
                            <a:srgbClr val="FFFFFF"/>
                          </a:solidFill>
                          <a:latin typeface="Gilroy SemiBold" panose="00000700000000000000" charset="0"/>
                          <a:sym typeface="+mn-ea"/>
                        </a:rPr>
                        <a:t>https://t.me/CoolTrol</a:t>
                      </a:r>
                      <a:endParaRPr lang="uk-UA" altLang="en-US" sz="2400" dirty="0">
                        <a:solidFill>
                          <a:srgbClr val="FFFFFF"/>
                        </a:solidFill>
                        <a:latin typeface="Gilroy SemiBold" panose="00000700000000000000" charset="0"/>
                        <a:sym typeface="+mn-ea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Gilroy Heavy" panose="00000A00000000000000" charset="0"/>
              </a:rPr>
              <a:t>LockyLab</a:t>
            </a:r>
            <a:endParaRPr lang="en-US" dirty="0">
              <a:latin typeface="Gilroy Heavy" panose="00000A0000000000000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Gilroy SemiBold" panose="00000700000000000000" charset="0"/>
              </a:rPr>
              <a:t>Q&amp;A</a:t>
            </a:r>
            <a:endParaRPr lang="en-US" dirty="0">
              <a:latin typeface="Gilroy SemiBold" panose="00000700000000000000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1278</Words>
  <Application>WPS Presentation</Application>
  <PresentationFormat>Widescreen</PresentationFormat>
  <Paragraphs>73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2" baseType="lpstr">
      <vt:lpstr>Arial</vt:lpstr>
      <vt:lpstr>SimSun</vt:lpstr>
      <vt:lpstr>Wingdings</vt:lpstr>
      <vt:lpstr>Gilroy Heavy</vt:lpstr>
      <vt:lpstr>Gilroy SemiBold</vt:lpstr>
      <vt:lpstr>Gilroy Heavy</vt:lpstr>
      <vt:lpstr>Gilroy SemiBold</vt:lpstr>
      <vt:lpstr>Söhne</vt:lpstr>
      <vt:lpstr>Segoe Print</vt:lpstr>
      <vt:lpstr>Calibri</vt:lpstr>
      <vt:lpstr>Gisha</vt:lpstr>
      <vt:lpstr>Microsoft YaHei</vt:lpstr>
      <vt:lpstr>Arial Unicode MS</vt:lpstr>
      <vt:lpstr>Calibri</vt:lpstr>
      <vt:lpstr>Тема Office</vt:lpstr>
      <vt:lpstr>SPF 2023 Team</vt:lpstr>
      <vt:lpstr>Опис рішення</vt:lpstr>
      <vt:lpstr>Ключові технології</vt:lpstr>
      <vt:lpstr>Visual demo</vt:lpstr>
      <vt:lpstr>Ключові Показники</vt:lpstr>
      <vt:lpstr>Команда</vt:lpstr>
      <vt:lpstr>Team Name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Никита Вертелко</dc:creator>
  <cp:lastModifiedBy>Дмитро</cp:lastModifiedBy>
  <cp:revision>33</cp:revision>
  <dcterms:created xsi:type="dcterms:W3CDTF">2022-10-30T23:03:00Z</dcterms:created>
  <dcterms:modified xsi:type="dcterms:W3CDTF">2023-05-14T11:41:34Z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FB02C008373448A792333CA6A5C347FC</vt:lpwstr>
  </property>
  <property fmtid="{D5CDD505-2E9C-101B-9397-08002B2CF9AE}" pid="3" name="KSOProductBuildVer">
    <vt:lpwstr>1033-11.2.0.11537</vt:lpwstr>
  </property>
</Properties>
</file>

<file path=docProps/thumbnail.jpeg>
</file>